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99" r:id="rId2"/>
    <p:sldMasterId id="2147483998" r:id="rId3"/>
  </p:sldMasterIdLst>
  <p:notesMasterIdLst>
    <p:notesMasterId r:id="rId22"/>
  </p:notesMasterIdLst>
  <p:sldIdLst>
    <p:sldId id="2200" r:id="rId4"/>
    <p:sldId id="2223" r:id="rId5"/>
    <p:sldId id="2208" r:id="rId6"/>
    <p:sldId id="2230" r:id="rId7"/>
    <p:sldId id="2226" r:id="rId8"/>
    <p:sldId id="2231" r:id="rId9"/>
    <p:sldId id="2228" r:id="rId10"/>
    <p:sldId id="2227" r:id="rId11"/>
    <p:sldId id="2229" r:id="rId12"/>
    <p:sldId id="2210" r:id="rId13"/>
    <p:sldId id="2213" r:id="rId14"/>
    <p:sldId id="2225" r:id="rId15"/>
    <p:sldId id="2214" r:id="rId16"/>
    <p:sldId id="2215" r:id="rId17"/>
    <p:sldId id="2216" r:id="rId18"/>
    <p:sldId id="2167" r:id="rId19"/>
    <p:sldId id="2224" r:id="rId20"/>
    <p:sldId id="2182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A71F0DA-2A0C-124D-81BB-BB371A2282F8}">
          <p14:sldIdLst>
            <p14:sldId id="2200"/>
            <p14:sldId id="2223"/>
            <p14:sldId id="2208"/>
            <p14:sldId id="2230"/>
            <p14:sldId id="2226"/>
            <p14:sldId id="2231"/>
            <p14:sldId id="2228"/>
            <p14:sldId id="2227"/>
            <p14:sldId id="2229"/>
            <p14:sldId id="2210"/>
            <p14:sldId id="2213"/>
            <p14:sldId id="2225"/>
            <p14:sldId id="2214"/>
            <p14:sldId id="2215"/>
            <p14:sldId id="2216"/>
            <p14:sldId id="2167"/>
            <p14:sldId id="2224"/>
            <p14:sldId id="2182"/>
          </p14:sldIdLst>
        </p14:section>
        <p14:section name="Lopetus" id="{5E5F3FFD-FAC3-6D46-9304-705703F831E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30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7D26"/>
    <a:srgbClr val="007A5E"/>
    <a:srgbClr val="FF6600"/>
    <a:srgbClr val="07598B"/>
    <a:srgbClr val="3D6D82"/>
    <a:srgbClr val="4AEDDE"/>
    <a:srgbClr val="000000"/>
    <a:srgbClr val="3B1F4D"/>
    <a:srgbClr val="FDEA57"/>
    <a:srgbClr val="58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6395" autoAdjust="0"/>
  </p:normalViewPr>
  <p:slideViewPr>
    <p:cSldViewPr snapToGrid="0" snapToObjects="1">
      <p:cViewPr varScale="1">
        <p:scale>
          <a:sx n="31" d="100"/>
          <a:sy n="31" d="100"/>
        </p:scale>
        <p:origin x="148" y="64"/>
      </p:cViewPr>
      <p:guideLst>
        <p:guide orient="horz" pos="8112"/>
        <p:guide pos="14254"/>
        <p:guide pos="1030"/>
        <p:guide orient="horz" pos="5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7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6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 dirty="0" smtClean="0"/>
              <a:t>Muokkaa tekstiä naps.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7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3" y="3845169"/>
            <a:ext cx="6563763" cy="7786445"/>
          </a:xfrm>
        </p:spPr>
        <p:txBody>
          <a:bodyPr anchor="ctr"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52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7423-2B14-40CF-AF8E-9F781637F6C6}" type="datetimeFigureOut">
              <a:rPr lang="fi-FI" smtClean="0"/>
              <a:t>6.4.2022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8CC9-740D-4348-88D4-2FDE7CBFF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76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37124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smtClean="0"/>
              <a:t>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 dirty="0" smtClean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1" y="9509417"/>
            <a:ext cx="4000583" cy="36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ka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4" y="6997709"/>
            <a:ext cx="21025723" cy="2029060"/>
          </a:xfrm>
        </p:spPr>
        <p:txBody>
          <a:bodyPr anchor="b"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9448800"/>
            <a:ext cx="21012150" cy="3505200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22" y="11658624"/>
            <a:ext cx="2044700" cy="129537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smtClean="0"/>
              <a:t>TEKSTIÄ NAPS.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_monta_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accent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7" hasCustomPrompt="1"/>
          </p:nvPr>
        </p:nvSpPr>
        <p:spPr>
          <a:xfrm>
            <a:off x="178064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38" hasCustomPrompt="1"/>
          </p:nvPr>
        </p:nvSpPr>
        <p:spPr>
          <a:xfrm>
            <a:off x="178064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9" hasCustomPrompt="1"/>
          </p:nvPr>
        </p:nvSpPr>
        <p:spPr>
          <a:xfrm>
            <a:off x="698788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40" hasCustomPrompt="1"/>
          </p:nvPr>
        </p:nvSpPr>
        <p:spPr>
          <a:xfrm>
            <a:off x="698788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41" hasCustomPrompt="1"/>
          </p:nvPr>
        </p:nvSpPr>
        <p:spPr>
          <a:xfrm>
            <a:off x="12230633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42" hasCustomPrompt="1"/>
          </p:nvPr>
        </p:nvSpPr>
        <p:spPr>
          <a:xfrm>
            <a:off x="12230633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6" name="Tekstin paikkamerkki 3"/>
          <p:cNvSpPr>
            <a:spLocks noGrp="1"/>
          </p:cNvSpPr>
          <p:nvPr>
            <p:ph type="body" sz="quarter" idx="43" hasCustomPrompt="1"/>
          </p:nvPr>
        </p:nvSpPr>
        <p:spPr>
          <a:xfrm>
            <a:off x="17473377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44" hasCustomPrompt="1"/>
          </p:nvPr>
        </p:nvSpPr>
        <p:spPr>
          <a:xfrm>
            <a:off x="17473377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8" name="Otsikko 2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pic>
        <p:nvPicPr>
          <p:cNvPr id="30" name="Kuva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_oike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  <a:noFill/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vasen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14"/>
          <p:cNvSpPr/>
          <p:nvPr userDrawn="1"/>
        </p:nvSpPr>
        <p:spPr>
          <a:xfrm>
            <a:off x="12178215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4244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oikea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4" name="Rectangle 14"/>
          <p:cNvSpPr/>
          <p:nvPr userDrawn="1"/>
        </p:nvSpPr>
        <p:spPr>
          <a:xfrm>
            <a:off x="1" y="9173681"/>
            <a:ext cx="12199433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486029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174749" y="1520380"/>
            <a:ext cx="10364827" cy="10366820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2635259"/>
            <a:ext cx="9233337" cy="2651126"/>
          </a:xfrm>
        </p:spPr>
        <p:txBody>
          <a:bodyPr anchor="b"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5600700"/>
            <a:ext cx="9227376" cy="6286500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793618" y="986980"/>
            <a:ext cx="6395266" cy="6396496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3669918" y="7797566"/>
            <a:ext cx="4928416" cy="4929364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8598334" y="5543550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a_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254676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254676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9181766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9181766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574985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574985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308416" y="4514578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8820150"/>
            <a:ext cx="21012150" cy="876300"/>
          </a:xfrm>
        </p:spPr>
        <p:txBody>
          <a:bodyPr anchor="b"/>
          <a:lstStyle>
            <a:lvl1pPr algn="ctr">
              <a:defRPr b="1" spc="600" baseline="0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smtClean="0"/>
              <a:t>NIMESI TÄHÄN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695450" y="10155860"/>
            <a:ext cx="21012150" cy="2457450"/>
          </a:xfrm>
        </p:spPr>
        <p:txBody>
          <a:bodyPr anchor="t">
            <a:normAutofit/>
          </a:bodyPr>
          <a:lstStyle>
            <a:lvl1pPr algn="ctr">
              <a:defRPr sz="3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smtClean="0"/>
              <a:t>Vapaavalintainen teksti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2196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92920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171950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8414694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 dirty="0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48631" y="4343400"/>
            <a:ext cx="0" cy="9372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82"/>
          <p:cNvSpPr/>
          <p:nvPr userDrawn="1"/>
        </p:nvSpPr>
        <p:spPr>
          <a:xfrm rot="5400000">
            <a:off x="11546787" y="398531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518525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398510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9824302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8624152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2" name="Otsikko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3" name="Hexagon 82"/>
          <p:cNvSpPr/>
          <p:nvPr userDrawn="1"/>
        </p:nvSpPr>
        <p:spPr>
          <a:xfrm rot="5400000">
            <a:off x="11546787" y="8624358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38660" y="0"/>
            <a:ext cx="9971" cy="1371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2038350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838200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6677394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5477244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1094597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974582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838406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4603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477450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 userDrawn="1"/>
        </p:nvCxnSpPr>
        <p:spPr>
          <a:xfrm>
            <a:off x="12138660" y="0"/>
            <a:ext cx="0" cy="103098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2291337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1091187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688296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568281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5952232" y="10953170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5952232" y="9753020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1091393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09991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68302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cxnSp>
        <p:nvCxnSpPr>
          <p:cNvPr id="3" name="Straight Connector 3"/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1004155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9923986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tekstiä naps.</a:t>
            </a:r>
            <a:endParaRPr lang="fi-FI" dirty="0"/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81"/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5" name="Oval 91"/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3772938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3772938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6031172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6031172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 dirty="0" smtClean="0"/>
              <a:t>Muokkaa tekstiä napsauttamalla</a:t>
            </a:r>
            <a:endParaRPr lang="fi-FI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37124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smtClean="0"/>
              <a:t>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 dirty="0" smtClean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8696150"/>
            <a:ext cx="5099908" cy="3230936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smtClean="0"/>
              <a:t>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smtClean="0"/>
              <a:t>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smtClean="0"/>
              <a:t>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 dirty="0" smtClean="0"/>
              <a:t>Muokkaa tekstiä naps.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teksti</a:t>
            </a:r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Esimerkiksi esityksen nimi, esittäjä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1" y="4057650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 dirty="0" smtClean="0"/>
              <a:t>Muokkaa tekstiä naps.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399" y="4057650"/>
            <a:ext cx="11570043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 smtClean="0"/>
              <a:t>Muokkaa tekstiä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 dirty="0" smtClean="0"/>
              <a:t>Muokkaa tekstiä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79" r:id="rId9"/>
    <p:sldLayoutId id="2147483949" r:id="rId10"/>
    <p:sldLayoutId id="2147483974" r:id="rId11"/>
    <p:sldLayoutId id="2147484034" r:id="rId12"/>
    <p:sldLayoutId id="214748403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 dirty="0" smtClean="0"/>
              <a:t>Muokkaa tekstiä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76C-57FA-9844-958D-AE44EAC13611}" type="datetime1">
              <a:rPr lang="fi-FI" smtClean="0"/>
              <a:t>6.4.2022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Esimerkiksi esityksen nimi, esittäjä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5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3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1676400" y="730250"/>
            <a:ext cx="10458450" cy="736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br>
              <a:rPr lang="fi-FI" dirty="0" smtClean="0"/>
            </a:br>
            <a:r>
              <a:rPr lang="fi-FI" dirty="0" smtClean="0"/>
              <a:t>TEKSTIÄ NAPS.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idx="1"/>
          </p:nvPr>
        </p:nvSpPr>
        <p:spPr>
          <a:xfrm>
            <a:off x="1676400" y="8648699"/>
            <a:ext cx="10458450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48" r:id="rId2"/>
    <p:sldLayoutId id="2147483996" r:id="rId3"/>
    <p:sldLayoutId id="2147483941" r:id="rId4"/>
    <p:sldLayoutId id="214748402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15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kaa.fi/asukkaat/kasvatus-ja-opetus/opetuksen-ja-varhaiskasvatuksen-palvelut/perusopetuksen-palveluverkkoselvitys/#d1fa65d1" TargetMode="External"/><Relationship Id="rId2" Type="http://schemas.openxmlformats.org/officeDocument/2006/relationships/hyperlink" Target="https://laukaa.trimblefeedback.com/eFeedback/fi/Project/2-Perusopetuksen%20palveluverkkoselvity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106487" y="4781006"/>
            <a:ext cx="18901607" cy="4781005"/>
          </a:xfrm>
        </p:spPr>
        <p:txBody>
          <a:bodyPr>
            <a:normAutofit fontScale="90000"/>
          </a:bodyPr>
          <a:lstStyle/>
          <a:p>
            <a:r>
              <a:rPr lang="fi-FI" sz="10300" dirty="0" smtClean="0"/>
              <a:t>POHJOISEN LAUKAAN</a:t>
            </a:r>
            <a:br>
              <a:rPr lang="fi-FI" sz="10300" dirty="0" smtClean="0"/>
            </a:br>
            <a:r>
              <a:rPr lang="fi-FI" sz="10300" dirty="0" smtClean="0"/>
              <a:t>KOULUVERKKOSELVITYS</a:t>
            </a:r>
            <a:br>
              <a:rPr lang="fi-FI" sz="10300" dirty="0" smtClean="0"/>
            </a:br>
            <a:r>
              <a:rPr lang="fi-FI" sz="8900" b="0" dirty="0" smtClean="0"/>
              <a:t>HAAPALAN KOULU </a:t>
            </a:r>
            <a:r>
              <a:rPr lang="fi-FI" sz="10300" dirty="0" smtClean="0"/>
              <a:t/>
            </a:r>
            <a:br>
              <a:rPr lang="fi-FI" sz="10300" dirty="0" smtClean="0"/>
            </a:br>
            <a:endParaRPr lang="fi-FI" sz="80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13115109" y="9910118"/>
            <a:ext cx="9892985" cy="2015181"/>
          </a:xfrm>
        </p:spPr>
        <p:txBody>
          <a:bodyPr>
            <a:normAutofit/>
          </a:bodyPr>
          <a:lstStyle/>
          <a:p>
            <a:r>
              <a:rPr lang="fi-FI" dirty="0" smtClean="0"/>
              <a:t>Palveluverkkotyöryhmä</a:t>
            </a:r>
          </a:p>
          <a:p>
            <a:r>
              <a:rPr lang="fi-FI" dirty="0" smtClean="0"/>
              <a:t>6.4.2022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8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6997" y="1299612"/>
            <a:ext cx="19888636" cy="2131504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Kouluverkon </a:t>
            </a:r>
            <a:r>
              <a:rPr lang="fi-FI" sz="4000" dirty="0"/>
              <a:t>nykytilanne, oppilasennusteet ja </a:t>
            </a:r>
            <a:r>
              <a:rPr lang="fi-FI" sz="4000" dirty="0" smtClean="0"/>
              <a:t>ratkaisuvaihtoehtoja </a:t>
            </a:r>
            <a:br>
              <a:rPr lang="fi-FI" sz="4000" dirty="0" smtClean="0"/>
            </a:br>
            <a:r>
              <a:rPr lang="fi-FI" sz="4000" b="0" dirty="0" smtClean="0"/>
              <a:t>sivistysjohtaja </a:t>
            </a:r>
            <a:r>
              <a:rPr lang="fi-FI" sz="4000" b="0" dirty="0"/>
              <a:t>Jussi </a:t>
            </a:r>
            <a:r>
              <a:rPr lang="fi-FI" sz="4000" b="0" dirty="0" smtClean="0"/>
              <a:t>Silpola, perusopetuksen suunnittelija Eva Hilkamo</a:t>
            </a:r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9439" y="3381385"/>
            <a:ext cx="21025723" cy="8702676"/>
          </a:xfrm>
        </p:spPr>
        <p:txBody>
          <a:bodyPr>
            <a:normAutofit lnSpcReduction="10000"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Perusopetuksen järjestämisen lähtökohdat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Peruskouluopetuksen järjestäminen on kunnan tärkeimpiä lakisääteisiä tehtäviä, ja opetus on maksutonta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Perusopetus tulee järjestää oppilaiden ikäkauden ja edellytysten mukaisesti, ja tarvittava tuki huomioiden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Kunta voi järjestää palvelut itse, yhdessä muiden kuntien kanssa tai hankkimalla ne yksityiseltä yhteisöltä, säätiöltä tai valtiolta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Opetus tulee järjestää niin, että oppilaiden koulumatkat ovat liikenneyhteydet huomioiden mahdollisimman turvallisia ja lyhyitä. Kunta osoittaa oppilaalle lähikoulun.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Maksuton koulukuljetus tulee järjestää, jos koulumatka on yli 5 km (Laukaassa 1-2 lk. 3 km) tai jos koulumatka on oppilaan ikä ja muut olosuhteet huomioiden liian vaikea, rasittava tai vaarallinen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Kunnan harkinnassa on, millainen kunnan kouluverkko on, ja missä koulut sijaitsevat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Kunnan harkinnassa on, paljonko kussakin koulussa on opettajia ja opetusryhmiä ja mahdollisten yhdysluokkien rakentaminen</a:t>
            </a:r>
          </a:p>
          <a:p>
            <a:pPr lvl="1"/>
            <a:r>
              <a:rPr lang="fi-FI" dirty="0">
                <a:solidFill>
                  <a:schemeClr val="tx2"/>
                </a:solidFill>
              </a:rPr>
              <a:t>Kunnan harkinnassa on, millä oppilasmäärällä koulua pidetään yllä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333" y="7732723"/>
            <a:ext cx="2563991" cy="5583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2142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58157" y="1900719"/>
            <a:ext cx="21025723" cy="10710061"/>
          </a:xfrm>
        </p:spPr>
        <p:txBody>
          <a:bodyPr>
            <a:normAutofit/>
          </a:bodyPr>
          <a:lstStyle/>
          <a:p>
            <a:r>
              <a:rPr lang="fi-FI" dirty="0"/>
              <a:t>Nykyinen </a:t>
            </a:r>
            <a:r>
              <a:rPr lang="fi-FI" dirty="0" smtClean="0"/>
              <a:t>kouluverkko</a:t>
            </a:r>
          </a:p>
          <a:p>
            <a:pPr lvl="1"/>
            <a:r>
              <a:rPr lang="fi-FI" dirty="0" smtClean="0"/>
              <a:t>Laukaassa on 12 koulua, oppilasmäärät vaihtelevat välillä 45-620, luokkien 1-6 koulut ja kustannukset: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Kouluverkkoselvitys 2014</a:t>
            </a:r>
            <a:endParaRPr lang="fi-FI" dirty="0"/>
          </a:p>
          <a:p>
            <a:pPr lvl="1"/>
            <a:r>
              <a:rPr lang="fi-FI" dirty="0" smtClean="0"/>
              <a:t>Satavuon kouluratkaisu – Savion, </a:t>
            </a:r>
            <a:r>
              <a:rPr lang="fi-FI" dirty="0" err="1" smtClean="0"/>
              <a:t>Tarvaalan</a:t>
            </a:r>
            <a:r>
              <a:rPr lang="fi-FI" dirty="0" smtClean="0"/>
              <a:t> ja Vuonteen koulujen yhdistäminen</a:t>
            </a:r>
          </a:p>
          <a:p>
            <a:pPr lvl="1"/>
            <a:r>
              <a:rPr lang="fi-FI" dirty="0" smtClean="0"/>
              <a:t>Valkolan tilannetta seurattiin muutama vuosi, ja päätettiin jatkaa nykyisellä mallilla</a:t>
            </a:r>
            <a:endParaRPr lang="fi-FI" dirty="0"/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426" y="9854646"/>
            <a:ext cx="4472609" cy="3354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0" y="3585680"/>
            <a:ext cx="2472411" cy="4781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50909"/>
              </p:ext>
            </p:extLst>
          </p:nvPr>
        </p:nvGraphicFramePr>
        <p:xfrm>
          <a:off x="4130207" y="3585676"/>
          <a:ext cx="18849062" cy="5975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41511">
                  <a:extLst>
                    <a:ext uri="{9D8B030D-6E8A-4147-A177-3AD203B41FA5}">
                      <a16:colId xmlns:a16="http://schemas.microsoft.com/office/drawing/2014/main" val="1828719014"/>
                    </a:ext>
                  </a:extLst>
                </a:gridCol>
                <a:gridCol w="5343777">
                  <a:extLst>
                    <a:ext uri="{9D8B030D-6E8A-4147-A177-3AD203B41FA5}">
                      <a16:colId xmlns:a16="http://schemas.microsoft.com/office/drawing/2014/main" val="1772776261"/>
                    </a:ext>
                  </a:extLst>
                </a:gridCol>
                <a:gridCol w="3297127">
                  <a:extLst>
                    <a:ext uri="{9D8B030D-6E8A-4147-A177-3AD203B41FA5}">
                      <a16:colId xmlns:a16="http://schemas.microsoft.com/office/drawing/2014/main" val="3567514985"/>
                    </a:ext>
                  </a:extLst>
                </a:gridCol>
                <a:gridCol w="5266647">
                  <a:extLst>
                    <a:ext uri="{9D8B030D-6E8A-4147-A177-3AD203B41FA5}">
                      <a16:colId xmlns:a16="http://schemas.microsoft.com/office/drawing/2014/main" val="447176569"/>
                    </a:ext>
                  </a:extLst>
                </a:gridCol>
              </a:tblGrid>
              <a:tr h="980688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Koulu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Oppilaita tammikuu 2022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TA 2022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€/oppilas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77533477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Haapala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483 240 €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9 664 €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32300263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Kirkonkylä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620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r>
                        <a:rPr lang="fi-FI" sz="36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338 940 </a:t>
                      </a:r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6 998 </a:t>
                      </a:r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5482475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Kuhaniemi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71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465 160 €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fi-FI" sz="36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551</a:t>
                      </a:r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8001563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Kuusa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50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442 500 €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8 850 </a:t>
                      </a:r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9356535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Leppävesi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384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fi-FI" sz="36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040 720 </a:t>
                      </a:r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5 314 €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32747361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Satavuo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119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fi-FI" sz="36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268 020 </a:t>
                      </a:r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10 655 €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95089600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Valkola (sis. esiop)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392 090</a:t>
                      </a:r>
                      <a:r>
                        <a:rPr lang="fi-FI" sz="36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8 713 €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78483044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Vehniä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100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830</a:t>
                      </a:r>
                      <a:r>
                        <a:rPr lang="fi-FI" sz="36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040 </a:t>
                      </a:r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8 300 €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7619331"/>
                  </a:ext>
                </a:extLst>
              </a:tr>
              <a:tr h="493165">
                <a:tc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Äijälä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fi-FI" sz="36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407 020 €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9 044 </a:t>
                      </a:r>
                      <a:r>
                        <a:rPr lang="fi-FI" sz="36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€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83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59490"/>
              </p:ext>
            </p:extLst>
          </p:nvPr>
        </p:nvGraphicFramePr>
        <p:xfrm>
          <a:off x="1908315" y="1987824"/>
          <a:ext cx="19083129" cy="8686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619">
                  <a:extLst>
                    <a:ext uri="{9D8B030D-6E8A-4147-A177-3AD203B41FA5}">
                      <a16:colId xmlns:a16="http://schemas.microsoft.com/office/drawing/2014/main" val="3317095262"/>
                    </a:ext>
                  </a:extLst>
                </a:gridCol>
                <a:gridCol w="1684579">
                  <a:extLst>
                    <a:ext uri="{9D8B030D-6E8A-4147-A177-3AD203B41FA5}">
                      <a16:colId xmlns:a16="http://schemas.microsoft.com/office/drawing/2014/main" val="2355856393"/>
                    </a:ext>
                  </a:extLst>
                </a:gridCol>
                <a:gridCol w="1684579">
                  <a:extLst>
                    <a:ext uri="{9D8B030D-6E8A-4147-A177-3AD203B41FA5}">
                      <a16:colId xmlns:a16="http://schemas.microsoft.com/office/drawing/2014/main" val="2014666966"/>
                    </a:ext>
                  </a:extLst>
                </a:gridCol>
                <a:gridCol w="1684579">
                  <a:extLst>
                    <a:ext uri="{9D8B030D-6E8A-4147-A177-3AD203B41FA5}">
                      <a16:colId xmlns:a16="http://schemas.microsoft.com/office/drawing/2014/main" val="2025135064"/>
                    </a:ext>
                  </a:extLst>
                </a:gridCol>
                <a:gridCol w="1684579">
                  <a:extLst>
                    <a:ext uri="{9D8B030D-6E8A-4147-A177-3AD203B41FA5}">
                      <a16:colId xmlns:a16="http://schemas.microsoft.com/office/drawing/2014/main" val="2185830538"/>
                    </a:ext>
                  </a:extLst>
                </a:gridCol>
                <a:gridCol w="1684579">
                  <a:extLst>
                    <a:ext uri="{9D8B030D-6E8A-4147-A177-3AD203B41FA5}">
                      <a16:colId xmlns:a16="http://schemas.microsoft.com/office/drawing/2014/main" val="2207852789"/>
                    </a:ext>
                  </a:extLst>
                </a:gridCol>
                <a:gridCol w="2526871">
                  <a:extLst>
                    <a:ext uri="{9D8B030D-6E8A-4147-A177-3AD203B41FA5}">
                      <a16:colId xmlns:a16="http://schemas.microsoft.com/office/drawing/2014/main" val="784986472"/>
                    </a:ext>
                  </a:extLst>
                </a:gridCol>
                <a:gridCol w="2526871">
                  <a:extLst>
                    <a:ext uri="{9D8B030D-6E8A-4147-A177-3AD203B41FA5}">
                      <a16:colId xmlns:a16="http://schemas.microsoft.com/office/drawing/2014/main" val="1991316731"/>
                    </a:ext>
                  </a:extLst>
                </a:gridCol>
                <a:gridCol w="3263873">
                  <a:extLst>
                    <a:ext uri="{9D8B030D-6E8A-4147-A177-3AD203B41FA5}">
                      <a16:colId xmlns:a16="http://schemas.microsoft.com/office/drawing/2014/main" val="2886979455"/>
                    </a:ext>
                  </a:extLst>
                </a:gridCol>
              </a:tblGrid>
              <a:tr h="1075842">
                <a:tc gridSpan="9">
                  <a:txBody>
                    <a:bodyPr/>
                    <a:lstStyle/>
                    <a:p>
                      <a:pPr algn="l" fontAlgn="b"/>
                      <a:r>
                        <a:rPr lang="fi-FI" sz="4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Oppilasennuste </a:t>
                      </a:r>
                      <a:r>
                        <a:rPr lang="fi-FI" sz="4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-taulukko </a:t>
                      </a:r>
                      <a:r>
                        <a:rPr lang="fi-FI" sz="4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Alakoulut yhteensä päivitetty 2.2.2022</a:t>
                      </a:r>
                      <a:endParaRPr lang="fi-FI" sz="40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9951402"/>
                  </a:ext>
                </a:extLst>
              </a:tr>
              <a:tr h="1075842"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Oppilaita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Muutos ed. vuoteen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0183190"/>
                  </a:ext>
                </a:extLst>
              </a:tr>
              <a:tr h="57991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2021-2022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331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321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302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1939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2236012"/>
                  </a:ext>
                </a:extLst>
              </a:tr>
              <a:tr h="57991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2022-2023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331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321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1973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523371"/>
                  </a:ext>
                </a:extLst>
              </a:tr>
              <a:tr h="57991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2023-2024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293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331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1945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-28</a:t>
                      </a:r>
                      <a:endParaRPr lang="fi-FI" sz="3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0014164"/>
                  </a:ext>
                </a:extLst>
              </a:tr>
              <a:tr h="57991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2024-2025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293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331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1832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-113</a:t>
                      </a:r>
                      <a:endParaRPr lang="fi-FI" sz="3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629461"/>
                  </a:ext>
                </a:extLst>
              </a:tr>
              <a:tr h="57991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2025-2026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293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1717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-115</a:t>
                      </a:r>
                      <a:endParaRPr lang="fi-FI" sz="3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9366"/>
                  </a:ext>
                </a:extLst>
              </a:tr>
              <a:tr h="57991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2026-2027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293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326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1600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-117</a:t>
                      </a:r>
                      <a:endParaRPr lang="fi-FI" sz="3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3574699"/>
                  </a:ext>
                </a:extLst>
              </a:tr>
              <a:tr h="579915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2027-2028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179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293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336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1453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-147</a:t>
                      </a:r>
                      <a:endParaRPr lang="fi-FI" sz="3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1639260"/>
                  </a:ext>
                </a:extLst>
              </a:tr>
              <a:tr h="599911">
                <a:tc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2028-2029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177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179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213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                 </a:t>
                      </a:r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293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1294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3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-159</a:t>
                      </a:r>
                      <a:endParaRPr lang="fi-FI" sz="3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4724509"/>
                  </a:ext>
                </a:extLst>
              </a:tr>
              <a:tr h="683106"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2022 -ikäluokkaan tullut muuttajia 97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6898382"/>
                  </a:ext>
                </a:extLst>
              </a:tr>
              <a:tr h="561421"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2023 -ikäluokkaan tullut muuttajia 57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0488903"/>
                  </a:ext>
                </a:extLst>
              </a:tr>
              <a:tr h="631275"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2024 -ikäluokkaan tullut muuttajia 28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7871617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894525" y="11131826"/>
            <a:ext cx="2157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Muuttoliikkeen vaikutus väestörekisteritietoihin 7 v aiemmin syntyneiden osalta vuosina 2017-2021 oli keskimäärin +31 </a:t>
            </a:r>
            <a:r>
              <a:rPr lang="fi-FI" dirty="0" smtClean="0"/>
              <a:t>%, v. 2022 42%.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75964" y="1469204"/>
            <a:ext cx="21025723" cy="12154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Koulujen </a:t>
            </a:r>
            <a:r>
              <a:rPr lang="fi-FI" dirty="0" smtClean="0"/>
              <a:t>oppilasennusteet, Haapala</a:t>
            </a:r>
            <a:r>
              <a:rPr lang="fi-FI" dirty="0"/>
              <a:t>, </a:t>
            </a:r>
            <a:r>
              <a:rPr lang="fi-FI" dirty="0" err="1"/>
              <a:t>Kuusa</a:t>
            </a:r>
            <a:r>
              <a:rPr lang="fi-FI" dirty="0"/>
              <a:t>, </a:t>
            </a:r>
            <a:r>
              <a:rPr lang="fi-FI" dirty="0" smtClean="0"/>
              <a:t>Äijälä, Valkola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sz="2800" dirty="0" smtClean="0"/>
          </a:p>
          <a:p>
            <a:endParaRPr lang="fi-FI" sz="2800" dirty="0" smtClean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852704"/>
              </p:ext>
            </p:extLst>
          </p:nvPr>
        </p:nvGraphicFramePr>
        <p:xfrm>
          <a:off x="1675962" y="2260314"/>
          <a:ext cx="8957788" cy="4835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8525">
                  <a:extLst>
                    <a:ext uri="{9D8B030D-6E8A-4147-A177-3AD203B41FA5}">
                      <a16:colId xmlns:a16="http://schemas.microsoft.com/office/drawing/2014/main" val="2386197848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2233851855"/>
                    </a:ext>
                  </a:extLst>
                </a:gridCol>
                <a:gridCol w="835714">
                  <a:extLst>
                    <a:ext uri="{9D8B030D-6E8A-4147-A177-3AD203B41FA5}">
                      <a16:colId xmlns:a16="http://schemas.microsoft.com/office/drawing/2014/main" val="3422358846"/>
                    </a:ext>
                  </a:extLst>
                </a:gridCol>
                <a:gridCol w="1253567">
                  <a:extLst>
                    <a:ext uri="{9D8B030D-6E8A-4147-A177-3AD203B41FA5}">
                      <a16:colId xmlns:a16="http://schemas.microsoft.com/office/drawing/2014/main" val="3328860850"/>
                    </a:ext>
                  </a:extLst>
                </a:gridCol>
                <a:gridCol w="1253567">
                  <a:extLst>
                    <a:ext uri="{9D8B030D-6E8A-4147-A177-3AD203B41FA5}">
                      <a16:colId xmlns:a16="http://schemas.microsoft.com/office/drawing/2014/main" val="1190357657"/>
                    </a:ext>
                  </a:extLst>
                </a:gridCol>
                <a:gridCol w="1253567">
                  <a:extLst>
                    <a:ext uri="{9D8B030D-6E8A-4147-A177-3AD203B41FA5}">
                      <a16:colId xmlns:a16="http://schemas.microsoft.com/office/drawing/2014/main" val="3738938246"/>
                    </a:ext>
                  </a:extLst>
                </a:gridCol>
                <a:gridCol w="1253567">
                  <a:extLst>
                    <a:ext uri="{9D8B030D-6E8A-4147-A177-3AD203B41FA5}">
                      <a16:colId xmlns:a16="http://schemas.microsoft.com/office/drawing/2014/main" val="2876430183"/>
                    </a:ext>
                  </a:extLst>
                </a:gridCol>
                <a:gridCol w="1253567">
                  <a:extLst>
                    <a:ext uri="{9D8B030D-6E8A-4147-A177-3AD203B41FA5}">
                      <a16:colId xmlns:a16="http://schemas.microsoft.com/office/drawing/2014/main" val="27691230"/>
                    </a:ext>
                  </a:extLst>
                </a:gridCol>
              </a:tblGrid>
              <a:tr h="528956"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Haapala, päivitys 4.4.2022 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8126420"/>
                  </a:ext>
                </a:extLst>
              </a:tr>
              <a:tr h="507414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Oppilaita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07769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2021-2022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425504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2022-2023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1328926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2023-2024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4763910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2024-2025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78836934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2025-2026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9946561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2026-2027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75171192"/>
                  </a:ext>
                </a:extLst>
              </a:tr>
              <a:tr h="538969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2027-2028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4692812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63473"/>
              </p:ext>
            </p:extLst>
          </p:nvPr>
        </p:nvGraphicFramePr>
        <p:xfrm>
          <a:off x="10849510" y="2260316"/>
          <a:ext cx="10346079" cy="4809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947">
                  <a:extLst>
                    <a:ext uri="{9D8B030D-6E8A-4147-A177-3AD203B41FA5}">
                      <a16:colId xmlns:a16="http://schemas.microsoft.com/office/drawing/2014/main" val="1666785702"/>
                    </a:ext>
                  </a:extLst>
                </a:gridCol>
                <a:gridCol w="922212">
                  <a:extLst>
                    <a:ext uri="{9D8B030D-6E8A-4147-A177-3AD203B41FA5}">
                      <a16:colId xmlns:a16="http://schemas.microsoft.com/office/drawing/2014/main" val="1511640444"/>
                    </a:ext>
                  </a:extLst>
                </a:gridCol>
                <a:gridCol w="1383320">
                  <a:extLst>
                    <a:ext uri="{9D8B030D-6E8A-4147-A177-3AD203B41FA5}">
                      <a16:colId xmlns:a16="http://schemas.microsoft.com/office/drawing/2014/main" val="3464510993"/>
                    </a:ext>
                  </a:extLst>
                </a:gridCol>
                <a:gridCol w="1383320">
                  <a:extLst>
                    <a:ext uri="{9D8B030D-6E8A-4147-A177-3AD203B41FA5}">
                      <a16:colId xmlns:a16="http://schemas.microsoft.com/office/drawing/2014/main" val="1536385196"/>
                    </a:ext>
                  </a:extLst>
                </a:gridCol>
                <a:gridCol w="1383320">
                  <a:extLst>
                    <a:ext uri="{9D8B030D-6E8A-4147-A177-3AD203B41FA5}">
                      <a16:colId xmlns:a16="http://schemas.microsoft.com/office/drawing/2014/main" val="1306650825"/>
                    </a:ext>
                  </a:extLst>
                </a:gridCol>
                <a:gridCol w="1383320">
                  <a:extLst>
                    <a:ext uri="{9D8B030D-6E8A-4147-A177-3AD203B41FA5}">
                      <a16:colId xmlns:a16="http://schemas.microsoft.com/office/drawing/2014/main" val="2401372726"/>
                    </a:ext>
                  </a:extLst>
                </a:gridCol>
                <a:gridCol w="1383320">
                  <a:extLst>
                    <a:ext uri="{9D8B030D-6E8A-4147-A177-3AD203B41FA5}">
                      <a16:colId xmlns:a16="http://schemas.microsoft.com/office/drawing/2014/main" val="3585088077"/>
                    </a:ext>
                  </a:extLst>
                </a:gridCol>
                <a:gridCol w="1383320">
                  <a:extLst>
                    <a:ext uri="{9D8B030D-6E8A-4147-A177-3AD203B41FA5}">
                      <a16:colId xmlns:a16="http://schemas.microsoft.com/office/drawing/2014/main" val="3503116237"/>
                    </a:ext>
                  </a:extLst>
                </a:gridCol>
              </a:tblGrid>
              <a:tr h="558444"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Kuusa</a:t>
                      </a:r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, päivitetty 4.4.2022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8858451"/>
                  </a:ext>
                </a:extLst>
              </a:tr>
              <a:tr h="341599">
                <a:tc>
                  <a:txBody>
                    <a:bodyPr/>
                    <a:lstStyle/>
                    <a:p>
                      <a:pPr algn="l" fontAlgn="b"/>
                      <a:endParaRPr lang="fi-FI" sz="20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Oppilaita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01586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2021-2022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555588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solidFill>
                            <a:schemeClr val="tx2"/>
                          </a:solidFill>
                          <a:effectLst/>
                        </a:rPr>
                        <a:t>2022-2023</a:t>
                      </a:r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021472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solidFill>
                            <a:schemeClr val="tx2"/>
                          </a:solidFill>
                          <a:effectLst/>
                        </a:rPr>
                        <a:t>2023-2024</a:t>
                      </a:r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3988589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solidFill>
                            <a:schemeClr val="tx2"/>
                          </a:solidFill>
                          <a:effectLst/>
                        </a:rPr>
                        <a:t>2024-2025</a:t>
                      </a:r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647355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solidFill>
                            <a:schemeClr val="tx2"/>
                          </a:solidFill>
                          <a:effectLst/>
                        </a:rPr>
                        <a:t>2025-2026</a:t>
                      </a:r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03094321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solidFill>
                            <a:schemeClr val="tx2"/>
                          </a:solidFill>
                          <a:effectLst/>
                        </a:rPr>
                        <a:t>2026-2027</a:t>
                      </a:r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5276725"/>
                  </a:ext>
                </a:extLst>
              </a:tr>
              <a:tr h="558444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2027-2028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5921668"/>
                  </a:ext>
                </a:extLst>
              </a:tr>
            </a:tbl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53384"/>
              </p:ext>
            </p:extLst>
          </p:nvPr>
        </p:nvGraphicFramePr>
        <p:xfrm>
          <a:off x="1675960" y="7233007"/>
          <a:ext cx="8957790" cy="4573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8524">
                  <a:extLst>
                    <a:ext uri="{9D8B030D-6E8A-4147-A177-3AD203B41FA5}">
                      <a16:colId xmlns:a16="http://schemas.microsoft.com/office/drawing/2014/main" val="1197003586"/>
                    </a:ext>
                  </a:extLst>
                </a:gridCol>
                <a:gridCol w="835713">
                  <a:extLst>
                    <a:ext uri="{9D8B030D-6E8A-4147-A177-3AD203B41FA5}">
                      <a16:colId xmlns:a16="http://schemas.microsoft.com/office/drawing/2014/main" val="4209262102"/>
                    </a:ext>
                  </a:extLst>
                </a:gridCol>
                <a:gridCol w="835713">
                  <a:extLst>
                    <a:ext uri="{9D8B030D-6E8A-4147-A177-3AD203B41FA5}">
                      <a16:colId xmlns:a16="http://schemas.microsoft.com/office/drawing/2014/main" val="893007922"/>
                    </a:ext>
                  </a:extLst>
                </a:gridCol>
                <a:gridCol w="1253568">
                  <a:extLst>
                    <a:ext uri="{9D8B030D-6E8A-4147-A177-3AD203B41FA5}">
                      <a16:colId xmlns:a16="http://schemas.microsoft.com/office/drawing/2014/main" val="3563910888"/>
                    </a:ext>
                  </a:extLst>
                </a:gridCol>
                <a:gridCol w="1253568">
                  <a:extLst>
                    <a:ext uri="{9D8B030D-6E8A-4147-A177-3AD203B41FA5}">
                      <a16:colId xmlns:a16="http://schemas.microsoft.com/office/drawing/2014/main" val="2751251676"/>
                    </a:ext>
                  </a:extLst>
                </a:gridCol>
                <a:gridCol w="1253568">
                  <a:extLst>
                    <a:ext uri="{9D8B030D-6E8A-4147-A177-3AD203B41FA5}">
                      <a16:colId xmlns:a16="http://schemas.microsoft.com/office/drawing/2014/main" val="1407434175"/>
                    </a:ext>
                  </a:extLst>
                </a:gridCol>
                <a:gridCol w="1253568">
                  <a:extLst>
                    <a:ext uri="{9D8B030D-6E8A-4147-A177-3AD203B41FA5}">
                      <a16:colId xmlns:a16="http://schemas.microsoft.com/office/drawing/2014/main" val="1052876886"/>
                    </a:ext>
                  </a:extLst>
                </a:gridCol>
                <a:gridCol w="1253568">
                  <a:extLst>
                    <a:ext uri="{9D8B030D-6E8A-4147-A177-3AD203B41FA5}">
                      <a16:colId xmlns:a16="http://schemas.microsoft.com/office/drawing/2014/main" val="3587755389"/>
                    </a:ext>
                  </a:extLst>
                </a:gridCol>
              </a:tblGrid>
              <a:tr h="502292"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Valkola, päivitys 23.3.2022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2947963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Oppilaita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58246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2021-2022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42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688200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2022-2023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567819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2023-2024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9857685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2024-2025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45985506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2025-2026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0334890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2026-2027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1992165"/>
                  </a:ext>
                </a:extLst>
              </a:tr>
              <a:tr h="502292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2027-2028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35425194"/>
                  </a:ext>
                </a:extLst>
              </a:tr>
            </a:tbl>
          </a:graphicData>
        </a:graphic>
      </p:graphicFrame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3371"/>
              </p:ext>
            </p:extLst>
          </p:nvPr>
        </p:nvGraphicFramePr>
        <p:xfrm>
          <a:off x="10852223" y="7233007"/>
          <a:ext cx="10343366" cy="4554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653">
                  <a:extLst>
                    <a:ext uri="{9D8B030D-6E8A-4147-A177-3AD203B41FA5}">
                      <a16:colId xmlns:a16="http://schemas.microsoft.com/office/drawing/2014/main" val="2224031116"/>
                    </a:ext>
                  </a:extLst>
                </a:gridCol>
                <a:gridCol w="921971">
                  <a:extLst>
                    <a:ext uri="{9D8B030D-6E8A-4147-A177-3AD203B41FA5}">
                      <a16:colId xmlns:a16="http://schemas.microsoft.com/office/drawing/2014/main" val="3792879483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3000444226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3943279594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3891859807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1157656848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1623141444"/>
                    </a:ext>
                  </a:extLst>
                </a:gridCol>
                <a:gridCol w="1382957">
                  <a:extLst>
                    <a:ext uri="{9D8B030D-6E8A-4147-A177-3AD203B41FA5}">
                      <a16:colId xmlns:a16="http://schemas.microsoft.com/office/drawing/2014/main" val="1451158876"/>
                    </a:ext>
                  </a:extLst>
                </a:gridCol>
              </a:tblGrid>
              <a:tr h="521457"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36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Äijälä, päivitetty</a:t>
                      </a:r>
                      <a:r>
                        <a:rPr lang="fi-FI" sz="36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4.4.2022</a:t>
                      </a:r>
                      <a:endParaRPr lang="fi-FI" sz="36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0614549"/>
                  </a:ext>
                </a:extLst>
              </a:tr>
              <a:tr h="348969">
                <a:tc>
                  <a:txBody>
                    <a:bodyPr/>
                    <a:lstStyle/>
                    <a:p>
                      <a:pPr algn="l" fontAlgn="b"/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 dirty="0">
                          <a:solidFill>
                            <a:schemeClr val="tx2"/>
                          </a:solidFill>
                          <a:effectLst/>
                        </a:rPr>
                        <a:t>Oppilaita</a:t>
                      </a:r>
                      <a:endParaRPr lang="fi-FI" sz="20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086926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2021-2022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44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3380336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2022-2023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5036521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2023-2024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9136380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2024-2025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02932826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2025-2026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1455307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2026-2027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05154562"/>
                  </a:ext>
                </a:extLst>
              </a:tr>
              <a:tr h="521457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2027-2028</a:t>
                      </a:r>
                      <a:endParaRPr lang="fi-FI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32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3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fi-FI" sz="32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5341136"/>
                  </a:ext>
                </a:extLst>
              </a:tr>
            </a:tbl>
          </a:graphicData>
        </a:graphic>
      </p:graphicFrame>
      <p:sp>
        <p:nvSpPr>
          <p:cNvPr id="8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126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419" y="10909056"/>
            <a:ext cx="3518380" cy="2806943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60" y="2526292"/>
            <a:ext cx="2431605" cy="247819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62" y="6129260"/>
            <a:ext cx="2431605" cy="247819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61" y="9120823"/>
            <a:ext cx="2431605" cy="2478199"/>
          </a:xfrm>
          <a:prstGeom prst="rect">
            <a:avLst/>
          </a:prstGeom>
        </p:spPr>
      </p:pic>
      <p:sp>
        <p:nvSpPr>
          <p:cNvPr id="11" name="Sisällön paikkamerkki 2"/>
          <p:cNvSpPr txBox="1">
            <a:spLocks/>
          </p:cNvSpPr>
          <p:nvPr/>
        </p:nvSpPr>
        <p:spPr>
          <a:xfrm>
            <a:off x="1990775" y="2003158"/>
            <a:ext cx="21025723" cy="10309369"/>
          </a:xfrm>
          <a:prstGeom prst="rect">
            <a:avLst/>
          </a:prstGeom>
        </p:spPr>
        <p:txBody>
          <a:bodyPr vert="horz" lIns="182843" tIns="91422" rIns="182843" bIns="91422" rtlCol="0">
            <a:normAutofit lnSpcReduction="10000"/>
          </a:bodyPr>
          <a:lstStyle>
            <a:lvl1pPr marL="457109" indent="-457109" algn="l" defTabSz="1828434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4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 Normaali" charset="0"/>
                <a:cs typeface="Calibri Normaali" charset="0"/>
              </a:defRPr>
            </a:lvl1pPr>
            <a:lvl2pPr marL="1371326" indent="-457109" algn="l" defTabSz="182843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 Normaali" charset="0"/>
                <a:cs typeface="Calibri Normaali" charset="0"/>
              </a:defRPr>
            </a:lvl2pPr>
            <a:lvl3pPr marL="2285543" indent="-457109" algn="l" defTabSz="182843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 Normaali" charset="0"/>
                <a:cs typeface="Calibri Normaali" charset="0"/>
              </a:defRPr>
            </a:lvl3pPr>
            <a:lvl4pPr marL="3199760" indent="-457109" algn="l" defTabSz="182843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b="0" i="0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 Normaali" charset="0"/>
                <a:cs typeface="Calibri Normaali" charset="0"/>
              </a:defRPr>
            </a:lvl4pPr>
            <a:lvl5pPr marL="4113977" indent="-457109" algn="l" defTabSz="182843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Calibri Normaali" charset="0"/>
                <a:cs typeface="Calibri Normaali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b="1" dirty="0">
                <a:solidFill>
                  <a:schemeClr val="tx1">
                    <a:lumMod val="50000"/>
                  </a:schemeClr>
                </a:solidFill>
              </a:rPr>
              <a:t>Kaikki koulut jatkavat </a:t>
            </a:r>
            <a:r>
              <a:rPr lang="fi-FI" b="1" dirty="0" smtClean="0">
                <a:solidFill>
                  <a:schemeClr val="tx1">
                    <a:lumMod val="50000"/>
                  </a:schemeClr>
                </a:solidFill>
              </a:rPr>
              <a:t>toistaiseksi ennallaan</a:t>
            </a:r>
            <a:r>
              <a:rPr lang="fi-FI" b="1" dirty="0">
                <a:solidFill>
                  <a:schemeClr val="tx1">
                    <a:lumMod val="50000"/>
                  </a:schemeClr>
                </a:solidFill>
              </a:rPr>
              <a:t>, päätetään uusi tarkasteluajankohta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Tarvittavat rakennusinvestoinnit on tehtävä, jotta koulut pysyvät käyttökunnossa.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Vanhojen rakennusten ylläpito ja korjaaminen on riski, ja sijoitukset saattavat mennä hukkaan jos muutaman vuoden päästä päädytään toiseen ratkaisuun.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Koulujen sulkeminen johtaisi lisätilatarpeeseen muualla ainakin vuoteen 2024 asti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Pedagogisilla ratkaisuilla järjestetään opetus taloudellisesti, kuljetuskustannukset pysyvät nykyisellään</a:t>
            </a:r>
          </a:p>
          <a:p>
            <a:pPr lvl="1"/>
            <a:r>
              <a:rPr lang="fi-FI" b="1" dirty="0" smtClean="0">
                <a:solidFill>
                  <a:schemeClr val="tx1">
                    <a:lumMod val="50000"/>
                  </a:schemeClr>
                </a:solidFill>
              </a:rPr>
              <a:t>Koulujen määrää vähennetään, keskitetään opetus 2-3 koululle</a:t>
            </a:r>
            <a:endParaRPr lang="fi-FI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Pitää saada yhdistämisestä etua joko opetusryhmien yhdistämisen kautta tai säästöä investointikuluissa, mieluiten molemmat, ensimmäinen mahdollinen ajankohta vuonna 2024, jos oppilasmäärät toteutuvat ennusteen mukaan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Jatkavien koulujen investoinnit toteutettava, niin että ne säilyvät käyttökunnossa tai rakennettava uutta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Syntyy kuljetuskustannuksia, oppilaiden koulumatka pitenee</a:t>
            </a:r>
          </a:p>
          <a:p>
            <a:pPr lvl="1"/>
            <a:r>
              <a:rPr lang="fi-FI" b="1" dirty="0" smtClean="0">
                <a:solidFill>
                  <a:schemeClr val="tx1">
                    <a:lumMod val="50000"/>
                  </a:schemeClr>
                </a:solidFill>
              </a:rPr>
              <a:t>Kaikki yhdistetään yhdeksi uudeksi kyläkouluksi</a:t>
            </a:r>
            <a:endParaRPr lang="fi-FI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Pitää saada yhdistämisestä etua joko opetusryhmien yhdistämisen kautta tai säästöä investointikuluissa, mieluiten molemmat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Syntyy kuljetuskustannuksia. oppilaiden koulumatka pitenee, mikä olisi paras paikka? Opetuksen järjestäminen, asuminen, kuljetukset ja muu kylien toiminta huomioiden?</a:t>
            </a:r>
          </a:p>
          <a:p>
            <a:pPr lvl="2"/>
            <a:r>
              <a:rPr lang="fi-FI" dirty="0" smtClean="0">
                <a:solidFill>
                  <a:schemeClr val="tx1">
                    <a:lumMod val="50000"/>
                  </a:schemeClr>
                </a:solidFill>
              </a:rPr>
              <a:t>Uuteen rakentamiseen investoitava, saadaan uudet ajantasaiset tilat vrt. Satavuon koulu</a:t>
            </a:r>
          </a:p>
          <a:p>
            <a:endParaRPr lang="fi-FI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89753" y="1196118"/>
            <a:ext cx="9613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>
                <a:solidFill>
                  <a:schemeClr val="tx1">
                    <a:lumMod val="50000"/>
                  </a:schemeClr>
                </a:solidFill>
              </a:rPr>
              <a:t>Ratkaisuvaihtoehtoja?</a:t>
            </a:r>
          </a:p>
          <a:p>
            <a:endParaRPr lang="fi-FI" sz="4400" dirty="0"/>
          </a:p>
        </p:txBody>
      </p:sp>
      <p:sp>
        <p:nvSpPr>
          <p:cNvPr id="12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5861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66514" y="2106648"/>
            <a:ext cx="21025723" cy="10093611"/>
          </a:xfrm>
        </p:spPr>
        <p:txBody>
          <a:bodyPr>
            <a:normAutofit/>
          </a:bodyPr>
          <a:lstStyle/>
          <a:p>
            <a:pPr lvl="1"/>
            <a:r>
              <a:rPr lang="fi-FI" b="1" dirty="0"/>
              <a:t>Osa kouluista jatkaa ennallaan, osa lopettaa ja oppilaat siirtyvät kirkonkylän koululle</a:t>
            </a:r>
            <a:endParaRPr lang="fi-FI" dirty="0"/>
          </a:p>
          <a:p>
            <a:pPr lvl="2"/>
            <a:r>
              <a:rPr lang="fi-FI" dirty="0"/>
              <a:t>Tarvittavat rakennusinvestoinnit tehtävä jotta koulut pysyvät käyttökunnossa</a:t>
            </a:r>
          </a:p>
          <a:p>
            <a:pPr lvl="2"/>
            <a:r>
              <a:rPr lang="fi-FI" dirty="0"/>
              <a:t>Pitää saada yhdistymisestä etua opetusryhmien yhdistämisen kautta tai säästöä investointikuluissa, mieluiten molemmat</a:t>
            </a:r>
          </a:p>
          <a:p>
            <a:pPr lvl="2"/>
            <a:r>
              <a:rPr lang="fi-FI" dirty="0"/>
              <a:t>Syntyy kuljetuskustannuksia, oppilaiden koulumatka </a:t>
            </a:r>
            <a:r>
              <a:rPr lang="fi-FI" dirty="0" smtClean="0"/>
              <a:t>pitenee merkittävästi, koulut joiden kohdalla tämä saattaisi tulla kyseeseen ovat kauimpana kirkonkylän koulusta</a:t>
            </a:r>
            <a:endParaRPr lang="fi-FI" dirty="0"/>
          </a:p>
          <a:p>
            <a:pPr lvl="2"/>
            <a:r>
              <a:rPr lang="fi-FI" dirty="0"/>
              <a:t>Riskinä se, että kirkonkylällä ei olekaan tilaa</a:t>
            </a:r>
          </a:p>
          <a:p>
            <a:pPr lvl="1"/>
            <a:r>
              <a:rPr lang="fi-FI" b="1" dirty="0"/>
              <a:t>Kaikki oppilaat siirtyvät kirkonkylälle</a:t>
            </a:r>
            <a:endParaRPr lang="fi-FI" dirty="0"/>
          </a:p>
          <a:p>
            <a:pPr lvl="2"/>
            <a:r>
              <a:rPr lang="fi-FI" dirty="0"/>
              <a:t>Pitää saada yhdistymisestä etua opetusryhmien yhdistämisen kautta</a:t>
            </a:r>
          </a:p>
          <a:p>
            <a:pPr lvl="2"/>
            <a:r>
              <a:rPr lang="fi-FI" dirty="0"/>
              <a:t>Syntyy kuljetuskustannuksia, oppilaiden koulumatka </a:t>
            </a:r>
            <a:r>
              <a:rPr lang="fi-FI" dirty="0" smtClean="0"/>
              <a:t>pitenee merkittävästi</a:t>
            </a:r>
            <a:endParaRPr lang="fi-FI" dirty="0"/>
          </a:p>
          <a:p>
            <a:pPr lvl="2"/>
            <a:r>
              <a:rPr lang="fi-FI" dirty="0"/>
              <a:t>Riskinä se, että kirkonkylällä ei olekaan tilaa</a:t>
            </a:r>
          </a:p>
          <a:p>
            <a:pPr lvl="1"/>
            <a:r>
              <a:rPr lang="fi-FI" b="1" dirty="0"/>
              <a:t>Väliaikainen vai pysyvä ratkaisu?</a:t>
            </a:r>
          </a:p>
          <a:p>
            <a:pPr lvl="2"/>
            <a:r>
              <a:rPr lang="fi-FI" dirty="0"/>
              <a:t>Mitä tapahtuisi käytöstä poistettaville kiinteistöille</a:t>
            </a:r>
          </a:p>
          <a:p>
            <a:pPr lvl="3"/>
            <a:r>
              <a:rPr lang="fi-FI" dirty="0"/>
              <a:t>Myynti? Vuokraus?</a:t>
            </a:r>
          </a:p>
          <a:p>
            <a:pPr lvl="3"/>
            <a:r>
              <a:rPr lang="fi-FI" dirty="0"/>
              <a:t>Kylätalo?</a:t>
            </a:r>
          </a:p>
          <a:p>
            <a:pPr lvl="3"/>
            <a:r>
              <a:rPr lang="fi-FI" dirty="0"/>
              <a:t>Muu kunnan käyttö</a:t>
            </a:r>
            <a:r>
              <a:rPr lang="fi-FI" dirty="0" smtClean="0"/>
              <a:t>?</a:t>
            </a:r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863" y="4248501"/>
            <a:ext cx="5130646" cy="9121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0" y="2538071"/>
            <a:ext cx="2431605" cy="247819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9" y="6141039"/>
            <a:ext cx="2431605" cy="247819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1" y="9132602"/>
            <a:ext cx="2431605" cy="2478199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889753" y="1196118"/>
            <a:ext cx="96138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>
                <a:solidFill>
                  <a:schemeClr val="tx1">
                    <a:lumMod val="50000"/>
                  </a:schemeClr>
                </a:solidFill>
              </a:rPr>
              <a:t>Ratkaisuvaihtoehtoja - jatkuu?</a:t>
            </a:r>
            <a:endParaRPr lang="fi-FI" sz="44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fi-FI" sz="4400" dirty="0"/>
          </a:p>
        </p:txBody>
      </p:sp>
      <p:sp>
        <p:nvSpPr>
          <p:cNvPr id="11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97355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9202" r="9515" b="9476"/>
          <a:stretch/>
        </p:blipFill>
        <p:spPr>
          <a:xfrm>
            <a:off x="3661891" y="1249881"/>
            <a:ext cx="16791709" cy="117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Huoltajien ja kyläläisten puheenvuorot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9664" y="3079750"/>
            <a:ext cx="21025723" cy="8702676"/>
          </a:xfrm>
        </p:spPr>
        <p:txBody>
          <a:bodyPr/>
          <a:lstStyle/>
          <a:p>
            <a:pPr lvl="1"/>
            <a:r>
              <a:rPr lang="fi-FI" dirty="0"/>
              <a:t>Mikä on kyläläisten käsitys kylän kehittymissuunnasta ja asukasmäärän </a:t>
            </a:r>
            <a:r>
              <a:rPr lang="fi-FI" dirty="0" smtClean="0"/>
              <a:t>kehityksestä?</a:t>
            </a:r>
            <a:endParaRPr lang="fi-FI" sz="4000" dirty="0"/>
          </a:p>
          <a:p>
            <a:pPr lvl="1"/>
            <a:r>
              <a:rPr lang="fi-FI" dirty="0"/>
              <a:t>Mitä sellaista </a:t>
            </a:r>
            <a:r>
              <a:rPr lang="fi-FI" dirty="0" smtClean="0"/>
              <a:t>kylällä </a:t>
            </a:r>
            <a:r>
              <a:rPr lang="fi-FI" dirty="0"/>
              <a:t>olisi, joka voisi </a:t>
            </a:r>
            <a:r>
              <a:rPr lang="fi-FI" dirty="0" smtClean="0"/>
              <a:t>olla valtti/mainos </a:t>
            </a:r>
            <a:r>
              <a:rPr lang="fi-FI" dirty="0"/>
              <a:t>Laukaan kunnalle oikein harkituilla sijoituksilla ja mitä ne sijoitukset olisivat?</a:t>
            </a:r>
            <a:endParaRPr lang="fi-FI" sz="4000" dirty="0"/>
          </a:p>
          <a:p>
            <a:pPr lvl="1"/>
            <a:r>
              <a:rPr lang="fi-FI" dirty="0" smtClean="0"/>
              <a:t>Näkemyksiä erilaisten ratkaisuvaihtoehtojen vaikutuksista</a:t>
            </a:r>
          </a:p>
          <a:p>
            <a:pPr lvl="1"/>
            <a:r>
              <a:rPr lang="fi-FI" dirty="0"/>
              <a:t>Osallistujien </a:t>
            </a:r>
            <a:r>
              <a:rPr lang="fi-FI" dirty="0" smtClean="0"/>
              <a:t>ehdotukset ja kannanotot </a:t>
            </a:r>
            <a:r>
              <a:rPr lang="fi-FI" dirty="0"/>
              <a:t>pyydetään lähettämään palveluverkkotyöryhmälle osoitettuina, </a:t>
            </a:r>
            <a:r>
              <a:rPr lang="fi-FI" dirty="0" smtClean="0"/>
              <a:t>kunnan </a:t>
            </a:r>
            <a:r>
              <a:rPr lang="fi-FI" dirty="0"/>
              <a:t>palautekanavan kautta. </a:t>
            </a:r>
          </a:p>
          <a:p>
            <a:pPr lvl="1"/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laukaa.trimblefeedback.com/eFeedback/fi/Project/2-Perusopetuksen%20palveluverkkoselvitys</a:t>
            </a:r>
            <a:endParaRPr lang="fi-FI" dirty="0" smtClean="0"/>
          </a:p>
          <a:p>
            <a:pPr lvl="1"/>
            <a:r>
              <a:rPr lang="fi-FI" dirty="0">
                <a:hlinkClick r:id="rId3"/>
              </a:rPr>
              <a:t>https://www.laukaa.fi/asukkaat/kasvatus-ja-opetus/opetuksen-ja-varhaiskasvatuksen-palvelut/perusopetuksen-palveluverkkoselvitys/#</a:t>
            </a:r>
            <a:r>
              <a:rPr lang="fi-FI" dirty="0" smtClean="0">
                <a:hlinkClick r:id="rId3"/>
              </a:rPr>
              <a:t>d1fa65d1</a:t>
            </a:r>
            <a:endParaRPr lang="fi-FI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5984" y="8591550"/>
            <a:ext cx="7684397" cy="4934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Kuhankosken alue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42149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2861"/>
          <p:cNvSpPr/>
          <p:nvPr/>
        </p:nvSpPr>
        <p:spPr>
          <a:xfrm>
            <a:off x="7834681" y="9681381"/>
            <a:ext cx="847180" cy="847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23" name="Otsikko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1"/>
                </a:solidFill>
              </a:rPr>
              <a:t>Kiitos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Laukaa</a:t>
            </a:r>
            <a:r>
              <a:rPr lang="en-US" dirty="0"/>
              <a:t> on </a:t>
            </a:r>
            <a:r>
              <a:rPr lang="en-US" dirty="0" err="1"/>
              <a:t>maaseutumainen</a:t>
            </a:r>
            <a:r>
              <a:rPr lang="en-US" dirty="0"/>
              <a:t> ja </a:t>
            </a:r>
            <a:r>
              <a:rPr lang="en-US" dirty="0" err="1"/>
              <a:t>elinvoimainen</a:t>
            </a:r>
            <a:r>
              <a:rPr lang="en-US" dirty="0"/>
              <a:t> n. 19 000 </a:t>
            </a:r>
            <a:r>
              <a:rPr lang="en-US" dirty="0" err="1"/>
              <a:t>asukkaan</a:t>
            </a:r>
            <a:r>
              <a:rPr lang="en-US" dirty="0"/>
              <a:t> </a:t>
            </a:r>
            <a:r>
              <a:rPr lang="en-US" dirty="0" err="1"/>
              <a:t>kasvukunta</a:t>
            </a:r>
            <a:r>
              <a:rPr lang="en-US" dirty="0"/>
              <a:t> </a:t>
            </a:r>
            <a:r>
              <a:rPr lang="en-US" dirty="0" err="1"/>
              <a:t>Jyväskylän</a:t>
            </a:r>
            <a:r>
              <a:rPr lang="en-US" dirty="0"/>
              <a:t> </a:t>
            </a:r>
            <a:r>
              <a:rPr lang="en-US" dirty="0" err="1"/>
              <a:t>seudulla</a:t>
            </a:r>
            <a:r>
              <a:rPr lang="en-US" dirty="0"/>
              <a:t>. </a:t>
            </a:r>
            <a:r>
              <a:rPr lang="en-US" dirty="0" err="1"/>
              <a:t>Laukaassa</a:t>
            </a:r>
            <a:r>
              <a:rPr lang="en-US" dirty="0"/>
              <a:t> on </a:t>
            </a:r>
            <a:r>
              <a:rPr lang="en-US" dirty="0" err="1"/>
              <a:t>monipuoliset</a:t>
            </a:r>
            <a:r>
              <a:rPr lang="en-US" dirty="0"/>
              <a:t> </a:t>
            </a:r>
            <a:r>
              <a:rPr lang="en-US" dirty="0" err="1"/>
              <a:t>asumismahdollisuudet</a:t>
            </a:r>
            <a:r>
              <a:rPr lang="en-US" dirty="0"/>
              <a:t>, </a:t>
            </a:r>
            <a:r>
              <a:rPr lang="en-US" dirty="0" err="1"/>
              <a:t>toimivat</a:t>
            </a:r>
            <a:r>
              <a:rPr lang="en-US" dirty="0"/>
              <a:t> </a:t>
            </a:r>
            <a:r>
              <a:rPr lang="en-US" dirty="0" err="1"/>
              <a:t>palvelut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korkeaa</a:t>
            </a:r>
            <a:r>
              <a:rPr lang="en-US" dirty="0"/>
              <a:t> </a:t>
            </a:r>
            <a:r>
              <a:rPr lang="en-US" dirty="0" err="1"/>
              <a:t>osaamista</a:t>
            </a:r>
            <a:r>
              <a:rPr lang="en-US" dirty="0"/>
              <a:t> ja </a:t>
            </a:r>
            <a:r>
              <a:rPr lang="en-US" dirty="0" err="1"/>
              <a:t>monipuolista</a:t>
            </a:r>
            <a:r>
              <a:rPr lang="en-US" dirty="0"/>
              <a:t> </a:t>
            </a:r>
            <a:r>
              <a:rPr lang="en-US" dirty="0" err="1"/>
              <a:t>yrittäjyyttä</a:t>
            </a:r>
            <a:r>
              <a:rPr lang="en-US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Pinta-ala:</a:t>
            </a:r>
            <a:endParaRPr lang="fi-FI" baseline="30000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smtClean="0"/>
              <a:t>825,45 km</a:t>
            </a:r>
            <a:r>
              <a:rPr lang="fi-FI" baseline="30000" dirty="0" smtClean="0"/>
              <a:t>2</a:t>
            </a:r>
            <a:endParaRPr lang="fi-FI" baseline="30000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Rantaviivaa:</a:t>
            </a:r>
            <a:endParaRPr lang="fi-FI" dirty="0"/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 smtClean="0"/>
              <a:t>680 km</a:t>
            </a:r>
            <a:endParaRPr lang="fi-FI" dirty="0"/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Asukasluku:</a:t>
            </a:r>
            <a:endParaRPr lang="fi-FI" dirty="0"/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smtClean="0"/>
              <a:t>18 823</a:t>
            </a:r>
            <a:endParaRPr lang="fi-FI" dirty="0"/>
          </a:p>
        </p:txBody>
      </p:sp>
      <p:sp>
        <p:nvSpPr>
          <p:cNvPr id="19" name="Tekstin paikkamerkki 18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31.12.2020</a:t>
            </a:r>
            <a:endParaRPr lang="fi-FI" dirty="0"/>
          </a:p>
        </p:txBody>
      </p:sp>
      <p:sp>
        <p:nvSpPr>
          <p:cNvPr id="52" name="Shape 2836"/>
          <p:cNvSpPr/>
          <p:nvPr/>
        </p:nvSpPr>
        <p:spPr>
          <a:xfrm>
            <a:off x="1831711" y="8450812"/>
            <a:ext cx="847180" cy="616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55" name="Shape 2944"/>
          <p:cNvSpPr/>
          <p:nvPr/>
        </p:nvSpPr>
        <p:spPr>
          <a:xfrm>
            <a:off x="1800873" y="9681380"/>
            <a:ext cx="847181" cy="847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60" name="Shape 2643"/>
          <p:cNvSpPr/>
          <p:nvPr/>
        </p:nvSpPr>
        <p:spPr>
          <a:xfrm>
            <a:off x="1933995" y="7052394"/>
            <a:ext cx="462100" cy="847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65" name="Shape 2859"/>
          <p:cNvSpPr/>
          <p:nvPr/>
        </p:nvSpPr>
        <p:spPr>
          <a:xfrm>
            <a:off x="7834684" y="7052394"/>
            <a:ext cx="847180" cy="847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66" name="Shape 2860"/>
          <p:cNvSpPr/>
          <p:nvPr/>
        </p:nvSpPr>
        <p:spPr>
          <a:xfrm>
            <a:off x="7834682" y="8374653"/>
            <a:ext cx="847180" cy="847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64330" y="9829320"/>
            <a:ext cx="2434009" cy="430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99" dirty="0" err="1">
                <a:latin typeface="Calibri Normaali" charset="0"/>
                <a:ea typeface="Calibri Normaali" charset="0"/>
                <a:cs typeface="Calibri Normaali" charset="0"/>
              </a:rPr>
              <a:t>Laukaan</a:t>
            </a:r>
            <a:r>
              <a:rPr lang="en-US" sz="2199" dirty="0">
                <a:latin typeface="Calibri Normaali" charset="0"/>
                <a:ea typeface="Calibri Normaali" charset="0"/>
                <a:cs typeface="Calibri Normaali" charset="0"/>
              </a:rPr>
              <a:t> </a:t>
            </a:r>
            <a:r>
              <a:rPr lang="en-US" sz="2199" dirty="0" err="1">
                <a:latin typeface="Calibri Normaali" charset="0"/>
                <a:ea typeface="Calibri Normaali" charset="0"/>
                <a:cs typeface="Calibri Normaali" charset="0"/>
              </a:rPr>
              <a:t>kunta</a:t>
            </a:r>
            <a:endParaRPr lang="en-US" sz="21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64329" y="8562138"/>
            <a:ext cx="5271157" cy="430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99" dirty="0" err="1">
                <a:latin typeface="Calibri Normaali" charset="0"/>
                <a:ea typeface="Calibri Normaali" charset="0"/>
                <a:cs typeface="Calibri Normaali" charset="0"/>
              </a:rPr>
              <a:t>facebook.com</a:t>
            </a:r>
            <a:r>
              <a:rPr lang="en-US" sz="2199" dirty="0">
                <a:latin typeface="Calibri Normaali" charset="0"/>
                <a:ea typeface="Calibri Normaali" charset="0"/>
                <a:cs typeface="Calibri Normaali" charset="0"/>
              </a:rPr>
              <a:t>/</a:t>
            </a:r>
            <a:r>
              <a:rPr lang="en-US" sz="2199" dirty="0" err="1">
                <a:latin typeface="Calibri Normaali" charset="0"/>
                <a:ea typeface="Calibri Normaali" charset="0"/>
                <a:cs typeface="Calibri Normaali" charset="0"/>
              </a:rPr>
              <a:t>laukaankunta</a:t>
            </a:r>
            <a:endParaRPr lang="en-US" sz="21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264330" y="7211676"/>
            <a:ext cx="3089282" cy="430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99" dirty="0">
                <a:latin typeface="Calibri Normaali" charset="0"/>
                <a:ea typeface="Calibri Normaali" charset="0"/>
                <a:cs typeface="Calibri Normaali" charset="0"/>
              </a:rPr>
              <a:t>@</a:t>
            </a:r>
            <a:r>
              <a:rPr lang="en-US" sz="2199" dirty="0" err="1">
                <a:latin typeface="Calibri Normaali" charset="0"/>
                <a:ea typeface="Calibri Normaali" charset="0"/>
                <a:cs typeface="Calibri Normaali" charset="0"/>
              </a:rPr>
              <a:t>LaukaanKunta</a:t>
            </a:r>
            <a:endParaRPr lang="en-US" sz="21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07012" y="9920440"/>
            <a:ext cx="1727979" cy="430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99" dirty="0" err="1">
                <a:latin typeface="Calibri Normaali" charset="0"/>
                <a:ea typeface="Calibri Normaali" charset="0"/>
                <a:cs typeface="Calibri Normaali" charset="0"/>
              </a:rPr>
              <a:t>laukaa.fi</a:t>
            </a:r>
            <a:endParaRPr lang="en-US" sz="21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291618" y="12307183"/>
            <a:ext cx="6385150" cy="46154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fi-FI" sz="2399" dirty="0"/>
              <a:t>Laukaan kunta, </a:t>
            </a:r>
            <a:r>
              <a:rPr lang="fi-FI" sz="2399" dirty="0" err="1"/>
              <a:t>Laukaantie</a:t>
            </a:r>
            <a:r>
              <a:rPr lang="fi-FI" sz="2399" dirty="0"/>
              <a:t> 14, PL 6, 41341 Laukaa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07012" y="8562138"/>
            <a:ext cx="5121511" cy="430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199" dirty="0" err="1">
                <a:latin typeface="Calibri Normaali" charset="0"/>
                <a:ea typeface="Calibri Normaali" charset="0"/>
                <a:cs typeface="Calibri Normaali" charset="0"/>
              </a:rPr>
              <a:t>etunimi.sukunimi@laukaa.fi</a:t>
            </a:r>
            <a:endParaRPr lang="en-US" sz="2199" dirty="0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07011" y="7204243"/>
            <a:ext cx="2847066" cy="461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is-IS" sz="2399" dirty="0"/>
              <a:t>014 267 5000</a:t>
            </a:r>
          </a:p>
        </p:txBody>
      </p:sp>
    </p:spTree>
    <p:extLst>
      <p:ext uri="{BB962C8B-B14F-4D97-AF65-F5344CB8AC3E}">
        <p14:creationId xmlns:p14="http://schemas.microsoft.com/office/powerpoint/2010/main" val="25491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Tervetuloa!</a:t>
            </a:r>
            <a:br>
              <a:rPr lang="fi-FI" dirty="0" smtClean="0"/>
            </a:br>
            <a:r>
              <a:rPr lang="fi-FI" sz="4000" b="0" dirty="0" smtClean="0"/>
              <a:t>Kunnanjohtaja Linda Leinonen</a:t>
            </a:r>
            <a:endParaRPr lang="fi-FI" sz="40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Illan ohjelma</a:t>
            </a:r>
          </a:p>
          <a:p>
            <a:pPr lvl="1"/>
            <a:r>
              <a:rPr lang="fi-FI" dirty="0" smtClean="0"/>
              <a:t>Koulun esittely, koulunjohtaja</a:t>
            </a:r>
          </a:p>
          <a:p>
            <a:pPr lvl="1"/>
            <a:r>
              <a:rPr lang="fi-FI" dirty="0" smtClean="0"/>
              <a:t>Kylän esittely, kyläyhdistys</a:t>
            </a:r>
          </a:p>
          <a:p>
            <a:pPr lvl="1"/>
            <a:r>
              <a:rPr lang="fi-FI" dirty="0" smtClean="0"/>
              <a:t>Palveluverkkoselvityksen </a:t>
            </a:r>
            <a:r>
              <a:rPr lang="fi-FI" dirty="0"/>
              <a:t>tehtävä, aikataulu ja toimintatavat, sivistyslautakunnan puheenjohtaja Antti </a:t>
            </a:r>
            <a:r>
              <a:rPr lang="fi-FI" dirty="0" smtClean="0"/>
              <a:t>Puupponen</a:t>
            </a:r>
          </a:p>
          <a:p>
            <a:pPr lvl="1"/>
            <a:r>
              <a:rPr lang="fi-FI" dirty="0"/>
              <a:t>Koulukiinteistön kunto ja investointitarpeet, tilapalvelupäällikkö Jani </a:t>
            </a:r>
            <a:r>
              <a:rPr lang="fi-FI" dirty="0" smtClean="0"/>
              <a:t>Veikkolainen</a:t>
            </a:r>
            <a:endParaRPr lang="fi-FI" dirty="0"/>
          </a:p>
          <a:p>
            <a:pPr lvl="1"/>
            <a:r>
              <a:rPr lang="fi-FI" dirty="0"/>
              <a:t>Palveluverkon nykytilanne, </a:t>
            </a:r>
            <a:r>
              <a:rPr lang="fi-FI" dirty="0" smtClean="0"/>
              <a:t>oppilasennusteet, tulevat palvelutarpeet, sivistysjohtaja Jussi Silpola, perusopetuksen suunnittelija Eva Hilkamo</a:t>
            </a:r>
            <a:endParaRPr lang="fi-FI" dirty="0"/>
          </a:p>
          <a:p>
            <a:pPr lvl="1"/>
            <a:r>
              <a:rPr lang="fi-FI" dirty="0" smtClean="0"/>
              <a:t>Mahdollisia ratkaisuvaihtoehtoja, sivistysjohtaja Jussi Silpola</a:t>
            </a:r>
            <a:endParaRPr lang="fi-FI" dirty="0"/>
          </a:p>
          <a:p>
            <a:pPr lvl="1"/>
            <a:r>
              <a:rPr lang="fi-FI" dirty="0" smtClean="0"/>
              <a:t>Osallistujien </a:t>
            </a:r>
            <a:r>
              <a:rPr lang="fi-FI" dirty="0"/>
              <a:t>ajatukset ja kehittämisideat palveluverkon ja kylän </a:t>
            </a:r>
            <a:r>
              <a:rPr lang="fi-FI" dirty="0" smtClean="0"/>
              <a:t>tulevaisuudelle, kommentteja ratkaisuehdotuksista</a:t>
            </a:r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30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4864" y="606337"/>
            <a:ext cx="21025723" cy="2651126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Selvityksen tehtävä, aikataulu ja toimintatavat</a:t>
            </a:r>
            <a:br>
              <a:rPr lang="fi-FI" sz="4000" dirty="0" smtClean="0"/>
            </a:br>
            <a:r>
              <a:rPr lang="fi-FI" sz="4000" b="0" dirty="0" smtClean="0"/>
              <a:t>sivistyslautakunnan puheenjohtaja Antti Puupponen</a:t>
            </a:r>
            <a:endParaRPr lang="fi-FI" sz="4000" b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Palveluverkkoselvitys käynnistetty syksyllä 2020, taustalla syntyvyyden lasku ja oppilasmäärien muutos</a:t>
            </a:r>
          </a:p>
          <a:p>
            <a:r>
              <a:rPr lang="fi-FI" sz="3600" dirty="0"/>
              <a:t>Selvityksen on tarkoitus valmistua vuoden 2022 aikana, jonka jälkeen toimenpide-ehdotukset menevät sivistyslautakunnan kautta kunnanvaltuustolle. Mahdolliset päätökset investoinneista tai muista ratkaisuista tekee valtuusto osana talousarviopäätöksiä. </a:t>
            </a:r>
          </a:p>
          <a:p>
            <a:r>
              <a:rPr lang="fi-FI" sz="3600" dirty="0"/>
              <a:t>Tarkastelussa pohjoisen Laukaan koulut, Äijälä, Haapala, </a:t>
            </a:r>
            <a:r>
              <a:rPr lang="fi-FI" sz="3600" dirty="0" err="1"/>
              <a:t>Kuusa</a:t>
            </a:r>
            <a:r>
              <a:rPr lang="fi-FI" sz="3600" dirty="0"/>
              <a:t>, Valkola sekä erikseen Kuhaniemen koulu</a:t>
            </a:r>
          </a:p>
          <a:p>
            <a:r>
              <a:rPr lang="fi-FI" sz="3600" dirty="0"/>
              <a:t>Tavoitteena pitkäaikaiset ratkaisut</a:t>
            </a:r>
          </a:p>
          <a:p>
            <a:r>
              <a:rPr lang="fi-FI" sz="3600" dirty="0"/>
              <a:t>Osana selvitystä tehdään  lapsivaikutusten arviointi ja laaja kuulemiskierros kyläilloissa (Hallintolaki 41 §, vaikuttamismahdollisuus osallisille)</a:t>
            </a:r>
          </a:p>
          <a:p>
            <a:r>
              <a:rPr lang="fi-FI" sz="3600" dirty="0"/>
              <a:t>Tavoitteena avoin prosessi ja vuoropuhelu. Käytössä myös sähköinen palautekanava</a:t>
            </a:r>
          </a:p>
          <a:p>
            <a:r>
              <a:rPr lang="fi-FI" sz="3600" dirty="0"/>
              <a:t>Keskeisiä </a:t>
            </a:r>
            <a:r>
              <a:rPr lang="fi-FI" sz="3600" dirty="0" smtClean="0"/>
              <a:t>kysymyksiä kyläiltaan:</a:t>
            </a:r>
            <a:endParaRPr lang="fi-FI" sz="3600" dirty="0"/>
          </a:p>
          <a:p>
            <a:pPr lvl="1"/>
            <a:r>
              <a:rPr lang="fi-FI" dirty="0"/>
              <a:t>Minkälainen on kylän kehittymissuunta ja väestökehitys?</a:t>
            </a:r>
          </a:p>
          <a:p>
            <a:pPr lvl="1"/>
            <a:r>
              <a:rPr lang="fi-FI" dirty="0"/>
              <a:t>Mitkä ovat kylän vahvuudet sisäisesti Laukaan kunnassa ja myös ulospäin?</a:t>
            </a:r>
          </a:p>
          <a:p>
            <a:pPr lvl="1"/>
            <a:r>
              <a:rPr lang="fi-FI" dirty="0"/>
              <a:t>Mitkä ratkaisuvaihtoehdot palvelevat parhaiten lapsia, kyläläisiä ja Laukaan kuntaa?</a:t>
            </a:r>
          </a:p>
          <a:p>
            <a:endParaRPr lang="fi-FI" sz="3600" dirty="0"/>
          </a:p>
        </p:txBody>
      </p:sp>
      <p:sp>
        <p:nvSpPr>
          <p:cNvPr id="5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1344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pPr marL="0" marR="0" lvl="0" indent="0" algn="l" defTabSz="18284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Pohjoinen Laukaa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70" y="3801876"/>
            <a:ext cx="8320446" cy="5493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12" y="3801876"/>
            <a:ext cx="4019209" cy="3358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kstiruutu 4"/>
          <p:cNvSpPr txBox="1"/>
          <p:nvPr/>
        </p:nvSpPr>
        <p:spPr>
          <a:xfrm>
            <a:off x="655141" y="7600973"/>
            <a:ext cx="77931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u="sng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Perustietoja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i="0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Rakennusvuosi 1958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Peruskorjaus 1982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Vesikatto 2015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i="0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Muutostyöt 2018-2021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i="0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632 kem2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i="0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Öljykeskuslämmitys,</a:t>
            </a:r>
            <a:r>
              <a:rPr kumimoji="0" lang="fi-FI" sz="3600" i="0" strike="noStrike" kern="1200" cap="none" spc="0" normalizeH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i-FI" sz="3600" i="0" strike="noStrike" kern="1200" cap="none" spc="0" normalizeH="0" noProof="0" dirty="0" err="1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vesik</a:t>
            </a:r>
            <a:r>
              <a:rPr kumimoji="0" lang="fi-FI" sz="3600" i="0" strike="noStrike" kern="1200" cap="none" spc="0" normalizeH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lämmönjako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noProof="0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Osittain koneellinen ilmanvaihto</a:t>
            </a:r>
            <a:endParaRPr kumimoji="0" lang="fi-FI" sz="3600" i="0" strike="noStrike" kern="1200" cap="none" spc="0" normalizeH="0" noProof="0" dirty="0" smtClean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i="0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21611572" y="13138344"/>
            <a:ext cx="2766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Haapalan koulu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13115" y="1274937"/>
            <a:ext cx="98343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>
                <a:solidFill>
                  <a:schemeClr val="tx1">
                    <a:lumMod val="75000"/>
                  </a:schemeClr>
                </a:solidFill>
              </a:rPr>
              <a:t>Koulukiinteistöjen kunto ja </a:t>
            </a:r>
            <a:r>
              <a:rPr lang="fi-FI" sz="4000" b="1" dirty="0" smtClean="0">
                <a:solidFill>
                  <a:schemeClr val="tx1">
                    <a:lumMod val="75000"/>
                  </a:schemeClr>
                </a:solidFill>
              </a:rPr>
              <a:t>investointitarpeet</a:t>
            </a:r>
          </a:p>
          <a:p>
            <a:r>
              <a:rPr lang="fi-FI" sz="4000" dirty="0" smtClean="0">
                <a:solidFill>
                  <a:schemeClr val="tx1">
                    <a:lumMod val="75000"/>
                  </a:schemeClr>
                </a:solidFill>
              </a:rPr>
              <a:t>Laukaan </a:t>
            </a:r>
            <a:r>
              <a:rPr lang="fi-FI" sz="4000" dirty="0">
                <a:solidFill>
                  <a:schemeClr val="tx1">
                    <a:lumMod val="75000"/>
                  </a:schemeClr>
                </a:solidFill>
              </a:rPr>
              <a:t>kunnan </a:t>
            </a:r>
            <a:r>
              <a:rPr lang="fi-FI" sz="4000" dirty="0" smtClean="0">
                <a:solidFill>
                  <a:schemeClr val="tx1">
                    <a:lumMod val="75000"/>
                  </a:schemeClr>
                </a:solidFill>
              </a:rPr>
              <a:t>tilapalvelu</a:t>
            </a:r>
          </a:p>
          <a:p>
            <a:r>
              <a:rPr lang="fi-FI" sz="4000" dirty="0">
                <a:solidFill>
                  <a:schemeClr val="tx1">
                    <a:lumMod val="75000"/>
                  </a:schemeClr>
                </a:solidFill>
              </a:rPr>
              <a:t>t</a:t>
            </a:r>
            <a:r>
              <a:rPr lang="fi-FI" sz="4000" dirty="0" smtClean="0">
                <a:solidFill>
                  <a:schemeClr val="tx1">
                    <a:lumMod val="75000"/>
                  </a:schemeClr>
                </a:solidFill>
              </a:rPr>
              <a:t>ilapalvelupäällikkö Jani Veikkolainen</a:t>
            </a:r>
            <a:endParaRPr lang="fi-FI" sz="4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3252" y="895595"/>
            <a:ext cx="7596274" cy="1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207" y="4612300"/>
            <a:ext cx="8172577" cy="9490257"/>
          </a:xfrm>
          <a:prstGeom prst="rect">
            <a:avLst/>
          </a:prstGeom>
          <a:ln w="19050">
            <a:noFill/>
          </a:ln>
        </p:spPr>
      </p:pic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655983" y="2308827"/>
            <a:ext cx="23058782" cy="7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Haapalan koulun perustietoja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p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aikallavaletut perustukset </a:t>
            </a: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maanvarainen betonilaatta</a:t>
            </a: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betonirunko kellarialueella</a:t>
            </a: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v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älipohja: alalaattapalkisto + teräsbetonilaatta</a:t>
            </a: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toisen kerroksen osalla puurankarunko</a:t>
            </a: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lisälämmöneristetty (50mm) rakenne</a:t>
            </a: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lautaverhous</a:t>
            </a: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käyttöullakko palopermantorakenteella</a:t>
            </a:r>
          </a:p>
          <a:p>
            <a:pPr marL="1257117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harjakatto, konesaumattu peltikate</a:t>
            </a: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582" y="267790"/>
            <a:ext cx="8431798" cy="5690849"/>
          </a:xfrm>
          <a:prstGeom prst="rect">
            <a:avLst/>
          </a:prstGeom>
          <a:ln>
            <a:noFill/>
          </a:ln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1" y="4190138"/>
            <a:ext cx="5607894" cy="8228287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31685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pPr marL="0" marR="0" lvl="0" indent="0" algn="l" defTabSz="182843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Pohjoinen Laukaa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78131" y="1249881"/>
            <a:ext cx="8445731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sng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Talotekniikan kunto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Lämmitysjärjestelmän</a:t>
            </a:r>
            <a:r>
              <a:rPr kumimoji="0" lang="fi-FI" sz="3600" b="0" i="0" u="none" strike="noStrike" kern="1200" cap="none" spc="0" normalizeH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muutostyöt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>
              <a:solidFill>
                <a:srgbClr val="7F7F7F">
                  <a:lumMod val="50000"/>
                </a:srgbClr>
              </a:solidFill>
              <a:latin typeface="Calibri" panose="020F0502020204030204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Vesi- ja viemärijärjestelmät tarvittavat korjaustyöt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Normaalit kunnossapitotyöt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Kirjauksia kuntoarviosta, 2017: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1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”Vesiputkien </a:t>
            </a:r>
            <a:r>
              <a:rPr kumimoji="0" lang="fi-FI" sz="3600" b="0" i="1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eristeet ja </a:t>
            </a:r>
            <a:r>
              <a:rPr kumimoji="0" lang="fi-FI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kannakointi</a:t>
            </a:r>
            <a:r>
              <a:rPr kumimoji="0" lang="fi-FI" sz="3600" b="0" i="1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korjattava, verkosto uusittava tarvittavilta osin</a:t>
            </a:r>
            <a:r>
              <a:rPr kumimoji="0" lang="fi-FI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 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1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i="1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”</a:t>
            </a:r>
            <a:r>
              <a:rPr kumimoji="0" lang="fi-FI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Ilmanvaihtojärjestelmä </a:t>
            </a:r>
            <a:r>
              <a:rPr kumimoji="0" lang="fi-FI" sz="3600" b="0" i="1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tulisi uusia</a:t>
            </a:r>
            <a:r>
              <a:rPr kumimoji="0" lang="fi-FI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.”</a:t>
            </a:r>
            <a:endParaRPr kumimoji="0" lang="fi-FI" sz="3600" b="0" i="1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478131" y="10793544"/>
            <a:ext cx="9299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Muilta osin rakennuksen kunto on tyydyttävä, hyvä tai uutta vastaava.</a:t>
            </a: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Ennakoidut investointi- ja korjauskustannukset</a:t>
            </a:r>
            <a:r>
              <a:rPr kumimoji="0" lang="fi-FI" sz="3600" b="0" i="0" u="none" strike="noStrike" kern="1200" cap="none" spc="0" normalizeH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1-10 vuoden sisällä</a:t>
            </a:r>
            <a:r>
              <a:rPr lang="fi-FI" dirty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fi-FI" dirty="0" smtClean="0">
                <a:solidFill>
                  <a:srgbClr val="7F7F7F">
                    <a:lumMod val="50000"/>
                  </a:srgbClr>
                </a:solidFill>
                <a:latin typeface="Calibri" panose="020F0502020204030204"/>
              </a:rPr>
              <a:t>ovat yhteensä </a:t>
            </a: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noin 200 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000 €.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1611572" y="13131225"/>
            <a:ext cx="2766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7F7F7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Haapalan koulu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738" y="2555357"/>
            <a:ext cx="12805711" cy="4174549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2462146" y="7049679"/>
            <a:ext cx="11700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i="1" dirty="0" smtClean="0"/>
              <a:t>Esimerkki kuntoarvion kirjauksista, </a:t>
            </a:r>
            <a:r>
              <a:rPr lang="fi-FI" sz="3200" i="1" dirty="0" err="1" smtClean="0"/>
              <a:t>Sweco</a:t>
            </a:r>
            <a:r>
              <a:rPr lang="fi-FI" sz="3200" i="1" dirty="0" smtClean="0"/>
              <a:t> Rakennetekniikka 2017</a:t>
            </a:r>
            <a:endParaRPr lang="fi-FI" sz="3200" i="1" dirty="0"/>
          </a:p>
        </p:txBody>
      </p:sp>
    </p:spTree>
    <p:extLst>
      <p:ext uri="{BB962C8B-B14F-4D97-AF65-F5344CB8AC3E}">
        <p14:creationId xmlns:p14="http://schemas.microsoft.com/office/powerpoint/2010/main" val="28223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21786107" y="13154407"/>
            <a:ext cx="2591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chemeClr val="tx1">
                    <a:lumMod val="50000"/>
                  </a:schemeClr>
                </a:solidFill>
              </a:rPr>
              <a:t>Valkolan koulu</a:t>
            </a:r>
            <a:endParaRPr lang="fi-FI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655983" y="1967949"/>
            <a:ext cx="23058782" cy="7449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Haapalan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koulu: tunnuslukuja</a:t>
            </a:r>
            <a:endParaRPr lang="fi-FI" dirty="0" smtClean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JHA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		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~1.300.000 euroa (2000eur 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per m2)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TeknA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 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		~960.000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euroa</a:t>
            </a: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lvl="0"/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Kuntoluokka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75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%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Energiat 2021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Lämmitys	6.600 euroa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Sähkö	7.800 euroa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Vesi	450 euroa</a:t>
            </a: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696" y="1249881"/>
            <a:ext cx="9318726" cy="5241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726" y="6960476"/>
            <a:ext cx="17743913" cy="327682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126" y="10440234"/>
            <a:ext cx="19740356" cy="15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513115" y="3433279"/>
            <a:ext cx="15389494" cy="630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Haapalan 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koulun perustietoja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lvl="0"/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Kuntoarvio (</a:t>
            </a:r>
            <a:r>
              <a:rPr lang="fi-FI" dirty="0" err="1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Sweco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 Rakennetekniikka Oy) 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vuodelta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2017</a:t>
            </a:r>
          </a:p>
          <a:p>
            <a:pPr lvl="0"/>
            <a:endParaRPr lang="fi-FI" dirty="0">
              <a:solidFill>
                <a:srgbClr val="FF0000"/>
              </a:solidFill>
              <a:ea typeface="Calibri Normaali" charset="0"/>
              <a:cs typeface="Calibri Normaali" charset="0"/>
            </a:endParaRP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korjaustarve-esitys on arvion laatijan näkemys ja perustuu rakennusosien elinkaarilaskentaan </a:t>
            </a:r>
          </a:p>
          <a:p>
            <a:pPr lvl="1"/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     sekä valtakunnan </a:t>
            </a: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keskiarvohintoihin</a:t>
            </a:r>
          </a:p>
          <a:p>
            <a:pPr lvl="1"/>
            <a:endParaRPr lang="fi-FI" dirty="0" smtClean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korjaustarve-esitys ei aina ole kiinteistönomistajan näkemys korjaustarpeesta</a:t>
            </a: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7"/>
          <p:cNvSpPr txBox="1">
            <a:spLocks/>
          </p:cNvSpPr>
          <p:nvPr/>
        </p:nvSpPr>
        <p:spPr>
          <a:xfrm>
            <a:off x="0" y="339351"/>
            <a:ext cx="11571696" cy="910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i="0" kern="1200">
                <a:solidFill>
                  <a:schemeClr val="tx1">
                    <a:lumMod val="75000"/>
                  </a:schemeClr>
                </a:solidFill>
                <a:latin typeface="+mj-lt"/>
                <a:ea typeface="Calibri Normaali" charset="0"/>
                <a:cs typeface="Calibri Normaali" charset="0"/>
              </a:defRPr>
            </a:lvl1pPr>
          </a:lstStyle>
          <a:p>
            <a:r>
              <a:rPr lang="fi-FI" sz="4800" dirty="0" smtClean="0"/>
              <a:t>Pohjoinen Laukaa</a:t>
            </a:r>
            <a:endParaRPr lang="fi-FI" sz="4800" dirty="0"/>
          </a:p>
        </p:txBody>
      </p:sp>
      <p:sp>
        <p:nvSpPr>
          <p:cNvPr id="4" name="Tekstiruutu 3"/>
          <p:cNvSpPr txBox="1"/>
          <p:nvPr/>
        </p:nvSpPr>
        <p:spPr>
          <a:xfrm>
            <a:off x="655983" y="2885560"/>
            <a:ext cx="15470708" cy="737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Tilapalvelun kokonaisnäkemys rakennuksen teknisestä elinkaaresta ja kiinteistönpidon tulevaisuudesta</a:t>
            </a:r>
          </a:p>
          <a:p>
            <a:pPr lvl="1"/>
            <a:endParaRPr lang="fi-FI" dirty="0" smtClean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öljylämmityksestä </a:t>
            </a: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luovutaan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ylläpitävää kiinteistönpitoa jatketaan</a:t>
            </a:r>
          </a:p>
          <a:p>
            <a:pPr marL="1485717" lvl="2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Esimerkkeinä:</a:t>
            </a:r>
          </a:p>
          <a:p>
            <a:pPr marL="2399934" lvl="4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suunnitelmallisuutta kiinteistön ylläpidon suhteen</a:t>
            </a:r>
          </a:p>
          <a:p>
            <a:pPr marL="2399934" lvl="4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akuutteihin korjaustarpeisiin reagoidaan</a:t>
            </a:r>
          </a:p>
          <a:p>
            <a:pPr marL="2399934" lvl="4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vesi- ja viemärijärjestelmien kunnostus tarvittavin osin</a:t>
            </a:r>
          </a:p>
          <a:p>
            <a:pPr marL="2399934" lvl="4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muun taloteknisen järjestelmän säännönmukainen huolto</a:t>
            </a: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75000"/>
                  </a:schemeClr>
                </a:solidFill>
                <a:ea typeface="Calibri Normaali" charset="0"/>
                <a:cs typeface="Calibri Normaali" charset="0"/>
              </a:rPr>
              <a:t>merkittäviä muita investointeja ei ole tiedossa tai suunniteltu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fi-FI" dirty="0">
              <a:solidFill>
                <a:schemeClr val="tx1">
                  <a:lumMod val="75000"/>
                </a:schemeClr>
              </a:solidFill>
              <a:ea typeface="Calibri Normaali" charset="0"/>
              <a:cs typeface="Calibri Normaal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2.xml><?xml version="1.0" encoding="utf-8"?>
<a:theme xmlns:a="http://schemas.openxmlformats.org/drawingml/2006/main" name="Laukaa_erikoissisällöt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9B7F31E-7AF9-4D24-A9F5-55B4B41A7D27}"/>
    </a:ext>
  </a:extLst>
</a:theme>
</file>

<file path=ppt/theme/theme3.xml><?xml version="1.0" encoding="utf-8"?>
<a:theme xmlns:a="http://schemas.openxmlformats.org/drawingml/2006/main" name="Kannet_ja_lopetus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0E18DD3-6E9B-471E-930F-70AAB9C948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Laukaa_16x9_yleispohja</Template>
  <TotalTime>4397</TotalTime>
  <Words>1576</Words>
  <Application>Microsoft Office PowerPoint</Application>
  <PresentationFormat>Mukautettu</PresentationFormat>
  <Paragraphs>579</Paragraphs>
  <Slides>18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Calibri Normaali</vt:lpstr>
      <vt:lpstr>Gill Sans</vt:lpstr>
      <vt:lpstr>Laukaa_sisällöt</vt:lpstr>
      <vt:lpstr>Laukaa_erikoissisällöt</vt:lpstr>
      <vt:lpstr>Kannet_ja_lopetus</vt:lpstr>
      <vt:lpstr>POHJOISEN LAUKAAN KOULUVERKKOSELVITYS HAAPALAN KOULU  </vt:lpstr>
      <vt:lpstr>Tervetuloa! Kunnanjohtaja Linda Leinonen</vt:lpstr>
      <vt:lpstr>Selvityksen tehtävä, aikataulu ja toimintatavat sivistyslautakunnan puheenjohtaja Antti Puupponen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Kouluverkon nykytilanne, oppilasennusteet ja ratkaisuvaihtoehtoja  sivistysjohtaja Jussi Silpola, perusopetuksen suunnittelija Eva Hilkamo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Huoltajien ja kyläläisten puheenvuorot</vt:lpstr>
      <vt:lpstr>Kiitos</vt:lpstr>
    </vt:vector>
  </TitlesOfParts>
  <Manager/>
  <Company>Laukaan kunta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Pekka Mikkonen</dc:creator>
  <cp:keywords/>
  <dc:description/>
  <cp:lastModifiedBy>Jani Veikkolainen</cp:lastModifiedBy>
  <cp:revision>270</cp:revision>
  <dcterms:created xsi:type="dcterms:W3CDTF">2019-03-04T08:27:26Z</dcterms:created>
  <dcterms:modified xsi:type="dcterms:W3CDTF">2022-04-06T06:19:07Z</dcterms:modified>
  <cp:category/>
</cp:coreProperties>
</file>